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323" r:id="rId3"/>
    <p:sldId id="324" r:id="rId4"/>
    <p:sldId id="325" r:id="rId5"/>
    <p:sldId id="327" r:id="rId6"/>
    <p:sldId id="358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  <p:sldId id="374" r:id="rId16"/>
    <p:sldId id="363" r:id="rId17"/>
    <p:sldId id="350" r:id="rId18"/>
    <p:sldId id="352" r:id="rId19"/>
    <p:sldId id="353" r:id="rId20"/>
    <p:sldId id="354" r:id="rId21"/>
    <p:sldId id="362" r:id="rId22"/>
    <p:sldId id="355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56" r:id="rId34"/>
    <p:sldId id="375" r:id="rId35"/>
    <p:sldId id="3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49" autoAdjust="0"/>
  </p:normalViewPr>
  <p:slideViewPr>
    <p:cSldViewPr showGuides="1">
      <p:cViewPr>
        <p:scale>
          <a:sx n="100" d="100"/>
          <a:sy n="100" d="100"/>
        </p:scale>
        <p:origin x="-366" y="-78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10/07/2013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10/07/2013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David Griffin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ata\talks\2013_AMSA\Griffin_SS03_Thur_am\Syd-Hob201304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2052912.gif"/>
          <p:cNvPicPr>
            <a:picLocks noChangeAspect="1"/>
          </p:cNvPicPr>
          <p:nvPr/>
        </p:nvPicPr>
        <p:blipFill>
          <a:blip r:embed="rId2" cstate="print"/>
          <a:srcRect l="5107" t="3780" r="3575" b="5039"/>
          <a:stretch>
            <a:fillRect/>
          </a:stretch>
        </p:blipFill>
        <p:spPr>
          <a:xfrm>
            <a:off x="0" y="-27384"/>
            <a:ext cx="6948266" cy="5625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49080"/>
            <a:ext cx="8811934" cy="792088"/>
          </a:xfrm>
        </p:spPr>
        <p:txBody>
          <a:bodyPr>
            <a:normAutofit/>
          </a:bodyPr>
          <a:lstStyle/>
          <a:p>
            <a:r>
              <a:rPr lang="en-AU" dirty="0" smtClean="0"/>
              <a:t>Oceancurrent.imos.org.au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8820150" cy="504056"/>
          </a:xfrm>
        </p:spPr>
        <p:txBody>
          <a:bodyPr/>
          <a:lstStyle/>
          <a:p>
            <a:endParaRPr lang="en-AU" b="0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 bwMode="auto">
          <a:xfrm>
            <a:off x="395536" y="5013176"/>
            <a:ext cx="800710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David Griffin 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Madeleine Cahill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 bwMode="auto">
          <a:xfrm>
            <a:off x="361950" y="5229200"/>
            <a:ext cx="804227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CSIRO Marine and Atmospheric Research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Cloudy, so SST no good. Radar seems to disagree with ADCPs</a:t>
            </a:r>
            <a:endParaRPr lang="en-US" dirty="0"/>
          </a:p>
        </p:txBody>
      </p:sp>
      <p:pic>
        <p:nvPicPr>
          <p:cNvPr id="7" name="Content Placeholder 6" descr="f8_201301280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583"/>
          <a:stretch>
            <a:fillRect/>
          </a:stretch>
        </p:blipFill>
        <p:spPr>
          <a:xfrm>
            <a:off x="2376000" y="935998"/>
            <a:ext cx="6553200" cy="54934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SST better by 2 Feb. Radar and ADCP both show flow to N.</a:t>
            </a:r>
            <a:endParaRPr lang="en-US" dirty="0"/>
          </a:p>
        </p:txBody>
      </p:sp>
      <p:pic>
        <p:nvPicPr>
          <p:cNvPr id="6" name="Content Placeholder 5" descr="f9_201302022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583"/>
          <a:stretch>
            <a:fillRect/>
          </a:stretch>
        </p:blipFill>
        <p:spPr>
          <a:xfrm>
            <a:off x="2376000" y="935998"/>
            <a:ext cx="6553200" cy="54934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Feb: 10km-dia eddy 20km south of ADCPs.</a:t>
            </a:r>
            <a:endParaRPr lang="en-US" dirty="0"/>
          </a:p>
        </p:txBody>
      </p:sp>
      <p:pic>
        <p:nvPicPr>
          <p:cNvPr id="6" name="Content Placeholder 5" descr="f10_20130205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583"/>
          <a:stretch>
            <a:fillRect/>
          </a:stretch>
        </p:blipFill>
        <p:spPr>
          <a:xfrm>
            <a:off x="2376000" y="936000"/>
            <a:ext cx="6553200" cy="54934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 geostrophic uplift, so cold water on shelf</a:t>
            </a:r>
          </a:p>
          <a:p>
            <a:r>
              <a:rPr lang="en-US" dirty="0" smtClean="0"/>
              <a:t>Strong wind upwelled cold water to surface</a:t>
            </a:r>
          </a:p>
          <a:p>
            <a:r>
              <a:rPr lang="en-US" dirty="0" smtClean="0"/>
              <a:t>Two processes drive eddy formation: </a:t>
            </a:r>
          </a:p>
          <a:p>
            <a:r>
              <a:rPr lang="en-US" dirty="0" smtClean="0"/>
              <a:t>1) cold anomaly naturally cyclonic, but NB only 10km diameter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vorticity</a:t>
            </a:r>
            <a:r>
              <a:rPr lang="en-US" dirty="0" smtClean="0"/>
              <a:t> transfer from EAC to eddy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9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 June 2013 news item:</a:t>
            </a:r>
            <a:br>
              <a:rPr lang="en-US" dirty="0" smtClean="0"/>
            </a:br>
            <a:r>
              <a:rPr lang="en-US" dirty="0" smtClean="0"/>
              <a:t>Ocean currents too strong for NSW lobster fishers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682"/>
          <a:stretch>
            <a:fillRect/>
          </a:stretch>
        </p:blipFill>
        <p:spPr bwMode="auto">
          <a:xfrm>
            <a:off x="41373" y="1340768"/>
            <a:ext cx="9068448" cy="462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Cyclonic eddy formed off Newcastle on 5/3/13. Argo: 200m upward heave off JB 16/4/13</a:t>
            </a:r>
            <a:endParaRPr lang="en-US" dirty="0"/>
          </a:p>
        </p:txBody>
      </p:sp>
      <p:pic>
        <p:nvPicPr>
          <p:cNvPr id="6" name="Content Placeholder 5" descr="20130416_5903635_91_04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23694"/>
            <a:ext cx="7488832" cy="48261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northward flow  on shelf JB-</a:t>
            </a:r>
            <a:r>
              <a:rPr lang="en-US" dirty="0" err="1" smtClean="0"/>
              <a:t>Syd</a:t>
            </a:r>
            <a:r>
              <a:rPr lang="en-US" dirty="0" smtClean="0"/>
              <a:t> for 6 weeks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Syd-Hob2013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74838" y="1412875"/>
            <a:ext cx="54292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April 2013</a:t>
            </a:r>
            <a:endParaRPr lang="en-US" dirty="0"/>
          </a:p>
        </p:txBody>
      </p:sp>
      <p:pic>
        <p:nvPicPr>
          <p:cNvPr id="7" name="Content Placeholder 6" descr="f4_20130423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01" y="0"/>
            <a:ext cx="5869305" cy="66970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May 2013</a:t>
            </a:r>
            <a:endParaRPr lang="en-US" dirty="0"/>
          </a:p>
        </p:txBody>
      </p:sp>
      <p:pic>
        <p:nvPicPr>
          <p:cNvPr id="6" name="Content Placeholder 5" descr="f2_20130516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01" y="-27384"/>
            <a:ext cx="5869305" cy="66970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 May 2013</a:t>
            </a:r>
            <a:endParaRPr lang="en-US" dirty="0"/>
          </a:p>
        </p:txBody>
      </p:sp>
      <p:pic>
        <p:nvPicPr>
          <p:cNvPr id="6" name="Content Placeholder 5" descr="f3_20130531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01" y="0"/>
            <a:ext cx="5869305" cy="66970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47"/>
            <a:ext cx="7488832" cy="59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June 2013</a:t>
            </a:r>
            <a:endParaRPr lang="en-US" dirty="0"/>
          </a:p>
        </p:txBody>
      </p:sp>
      <p:pic>
        <p:nvPicPr>
          <p:cNvPr id="6" name="Content Placeholder 5" descr="f1_20130616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01" y="-27384"/>
            <a:ext cx="5869305" cy="66970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630" cy="1786210"/>
          </a:xfrm>
        </p:spPr>
        <p:txBody>
          <a:bodyPr>
            <a:normAutofit/>
          </a:bodyPr>
          <a:lstStyle/>
          <a:p>
            <a:r>
              <a:rPr lang="en-US" dirty="0" smtClean="0"/>
              <a:t>9 May 2013</a:t>
            </a:r>
            <a:br>
              <a:rPr lang="en-US" dirty="0" smtClean="0"/>
            </a:br>
            <a:r>
              <a:rPr lang="en-US" dirty="0" smtClean="0"/>
              <a:t>glider track:</a:t>
            </a:r>
            <a:br>
              <a:rPr lang="en-US" dirty="0" smtClean="0"/>
            </a:br>
            <a:r>
              <a:rPr lang="en-US" dirty="0" smtClean="0"/>
              <a:t>23 Mar-28 May</a:t>
            </a:r>
            <a:endParaRPr lang="en-US" dirty="0"/>
          </a:p>
        </p:txBody>
      </p:sp>
      <p:pic>
        <p:nvPicPr>
          <p:cNvPr id="6" name="Content Placeholder 5" descr="f5_Dory4_2013050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53945"/>
            <a:ext cx="4680520" cy="59494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 lobster fisher’s 30-y diary, this year’s cyclonic eddy off JB was a very rare (long-lived) feature</a:t>
            </a:r>
          </a:p>
          <a:p>
            <a:r>
              <a:rPr lang="en-US" dirty="0" smtClean="0"/>
              <a:t>Sampled by an Argo float then a glider</a:t>
            </a:r>
          </a:p>
          <a:p>
            <a:r>
              <a:rPr lang="en-US" dirty="0" smtClean="0"/>
              <a:t>Replaced by a warm eddy, so Sydney’s coastal waters were ~2° warmer in May &amp; June than April.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current (and sea level) events in GAB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365" y="836712"/>
            <a:ext cx="9556836" cy="48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SAIMOS ADCP data for 2010-2012 </a:t>
            </a:r>
            <a:endParaRPr lang="en-US" dirty="0"/>
          </a:p>
        </p:txBody>
      </p:sp>
      <p:pic>
        <p:nvPicPr>
          <p:cNvPr id="6" name="Content Placeholder 5" descr="f1_south2QC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392"/>
          <a:stretch>
            <a:fillRect/>
          </a:stretch>
        </p:blipFill>
        <p:spPr>
          <a:xfrm>
            <a:off x="0" y="863999"/>
            <a:ext cx="9113715" cy="5181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 smtClean="0"/>
              <a:t>  |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52320" y="2780928"/>
            <a:ext cx="72008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44408" y="3068960"/>
            <a:ext cx="21602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72000" y="3140968"/>
            <a:ext cx="64807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2_SAM5CB-1104-Workhorse-ADCP-8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375761"/>
            <a:ext cx="9115425" cy="4695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 smtClean="0"/>
              <a:t>  |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3648" y="2924944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May 2011 Pulse of flow to SE</a:t>
            </a:r>
            <a:endParaRPr lang="en-US" dirty="0"/>
          </a:p>
        </p:txBody>
      </p:sp>
      <p:pic>
        <p:nvPicPr>
          <p:cNvPr id="6" name="Content Placeholder 5" descr="f3_20110521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972000"/>
            <a:ext cx="5760640" cy="51845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26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Westerly wind from small, deep low in GAB</a:t>
            </a:r>
            <a:endParaRPr lang="en-US" dirty="0"/>
          </a:p>
        </p:txBody>
      </p:sp>
      <p:pic>
        <p:nvPicPr>
          <p:cNvPr id="6" name="Content Placeholder 5" descr="f9_201105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29" t="1928" r="4187" b="11570"/>
          <a:stretch>
            <a:fillRect/>
          </a:stretch>
        </p:blipFill>
        <p:spPr>
          <a:xfrm>
            <a:off x="-3" y="719995"/>
            <a:ext cx="9121086" cy="56521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27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May 2012</a:t>
            </a:r>
            <a:endParaRPr lang="en-US" dirty="0"/>
          </a:p>
        </p:txBody>
      </p:sp>
      <p:pic>
        <p:nvPicPr>
          <p:cNvPr id="7" name="Content Placeholder 6" descr="f6_201205101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2000" y="972000"/>
            <a:ext cx="5791200" cy="52120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28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May 2012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f11_201205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29" t="1928" r="4187" b="11570"/>
          <a:stretch>
            <a:fillRect/>
          </a:stretch>
        </p:blipFill>
        <p:spPr>
          <a:xfrm>
            <a:off x="0" y="720000"/>
            <a:ext cx="9121074" cy="56521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29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37" y="29582"/>
            <a:ext cx="8837451" cy="60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Sep 2012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f5_201209050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2000" y="972000"/>
            <a:ext cx="5791200" cy="52120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Sep 2012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f10_201209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94" t="1679" r="7271" b="5595"/>
          <a:stretch>
            <a:fillRect/>
          </a:stretch>
        </p:blipFill>
        <p:spPr>
          <a:xfrm>
            <a:off x="0" y="719999"/>
            <a:ext cx="9191436" cy="60854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31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cases similar, but do differ</a:t>
            </a:r>
          </a:p>
          <a:p>
            <a:r>
              <a:rPr lang="en-US" dirty="0" smtClean="0"/>
              <a:t>Why is the max current in inner shelf sometimes, and outer shelf other time?</a:t>
            </a:r>
          </a:p>
          <a:p>
            <a:r>
              <a:rPr lang="en-US" dirty="0" smtClean="0"/>
              <a:t>Need to investigate details of wind forcing; local </a:t>
            </a:r>
            <a:r>
              <a:rPr lang="en-US" dirty="0" err="1" smtClean="0"/>
              <a:t>vs</a:t>
            </a:r>
            <a:r>
              <a:rPr lang="en-US" dirty="0" smtClean="0"/>
              <a:t> propagating (CTW) components, and influence of eddies.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IMOS is producing a wealth of observations that are available to all, some in near-real time, others just a few mo afterwards.</a:t>
            </a:r>
          </a:p>
          <a:p>
            <a:r>
              <a:rPr lang="en-US" i="1" dirty="0" err="1" smtClean="0"/>
              <a:t>OceanCurrent</a:t>
            </a:r>
            <a:r>
              <a:rPr lang="en-US" i="1" dirty="0" smtClean="0"/>
              <a:t> </a:t>
            </a:r>
            <a:r>
              <a:rPr lang="en-US" dirty="0" smtClean="0"/>
              <a:t>provides a quick-look, to help everyone make best use of the data.</a:t>
            </a:r>
          </a:p>
          <a:p>
            <a:r>
              <a:rPr lang="en-US" dirty="0" smtClean="0"/>
              <a:t>News items draw attention to features of special interest.</a:t>
            </a:r>
          </a:p>
          <a:p>
            <a:r>
              <a:rPr lang="en-US" dirty="0" smtClean="0"/>
              <a:t>Please join the (too short!) list of contributors</a:t>
            </a:r>
          </a:p>
          <a:p>
            <a:r>
              <a:rPr lang="en-US" dirty="0" smtClean="0"/>
              <a:t>A special thanks to all </a:t>
            </a:r>
            <a:r>
              <a:rPr lang="en-US" dirty="0" smtClean="0"/>
              <a:t>our</a:t>
            </a:r>
            <a:r>
              <a:rPr lang="en-US" dirty="0" smtClean="0"/>
              <a:t> </a:t>
            </a:r>
            <a:r>
              <a:rPr lang="en-US" dirty="0" smtClean="0"/>
              <a:t>IMOS colleagues for doing the deployments and data management.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33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080405.gif"/>
          <p:cNvPicPr>
            <a:picLocks noChangeAspect="1"/>
          </p:cNvPicPr>
          <p:nvPr/>
        </p:nvPicPr>
        <p:blipFill>
          <a:blip r:embed="rId2" cstate="print"/>
          <a:srcRect l="9449" t="4447" r="3865" b="4447"/>
          <a:stretch>
            <a:fillRect/>
          </a:stretch>
        </p:blipFill>
        <p:spPr>
          <a:xfrm>
            <a:off x="3040975" y="548680"/>
            <a:ext cx="6103025" cy="4956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6480212" cy="153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endParaRPr lang="en-US" sz="1500" dirty="0" smtClean="0"/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David Griffin &amp; Madeleine Cahill</a:t>
            </a:r>
            <a:br>
              <a:rPr lang="en-US" sz="1500" dirty="0" smtClean="0"/>
            </a:br>
            <a:endParaRPr lang="en-US" sz="1500" dirty="0" smtClean="0"/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+61 3 6232 5244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David.Griffin@csiro.au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endParaRPr lang="en-US" sz="1500" dirty="0" smtClean="0"/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oceancurrent.imos.org.au</a:t>
            </a:r>
          </a:p>
          <a:p>
            <a:pPr>
              <a:lnSpc>
                <a:spcPct val="80000"/>
              </a:lnSpc>
              <a:spcAft>
                <a:spcPct val="0"/>
              </a:spcAft>
            </a:pPr>
            <a:endParaRPr lang="en-US" sz="1500" dirty="0" smtClean="0"/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endParaRPr lang="en-US" sz="15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CSIRO Marine and Atmospheric Research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8461374" cy="8524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79920" cy="584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 Jan 2013: EAC as a laminar jet. </a:t>
            </a:r>
            <a:br>
              <a:rPr lang="en-US" dirty="0" smtClean="0"/>
            </a:br>
            <a:r>
              <a:rPr lang="en-US" dirty="0" smtClean="0"/>
              <a:t>Cooler shore temperature south of Brisbane.</a:t>
            </a:r>
            <a:endParaRPr lang="en-US" dirty="0"/>
          </a:p>
        </p:txBody>
      </p:sp>
      <p:pic>
        <p:nvPicPr>
          <p:cNvPr id="6" name="Content Placeholder 5" descr="f1_20130118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8096" y="1268760"/>
            <a:ext cx="3575924" cy="48487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851920" y="436510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Geostrophic upwelling along coast e.g. at Coffs</a:t>
            </a:r>
            <a:endParaRPr lang="en-US" dirty="0"/>
          </a:p>
        </p:txBody>
      </p:sp>
      <p:pic>
        <p:nvPicPr>
          <p:cNvPr id="6" name="Content Placeholder 5" descr="f3_20130118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6045"/>
            <a:ext cx="5472608" cy="51305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 wrapping around an eddy off Sydney</a:t>
            </a:r>
            <a:endParaRPr lang="en-US" dirty="0"/>
          </a:p>
        </p:txBody>
      </p:sp>
      <p:pic>
        <p:nvPicPr>
          <p:cNvPr id="6" name="Content Placeholder 5" descr="f2_LHS_20130118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92097"/>
            <a:ext cx="7488832" cy="51060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27784" y="908720"/>
            <a:ext cx="12961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+11days: Much more cool water at shore.</a:t>
            </a:r>
            <a:endParaRPr lang="en-US" dirty="0"/>
          </a:p>
        </p:txBody>
      </p:sp>
      <p:pic>
        <p:nvPicPr>
          <p:cNvPr id="6" name="Content Placeholder 5" descr="f4_20130129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74467"/>
            <a:ext cx="3888432" cy="52724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upwelling-</a:t>
            </a:r>
            <a:r>
              <a:rPr lang="en-US" dirty="0" err="1" smtClean="0"/>
              <a:t>favourable</a:t>
            </a:r>
            <a:r>
              <a:rPr lang="en-US" dirty="0" smtClean="0"/>
              <a:t> wind on 28 Jan</a:t>
            </a:r>
            <a:endParaRPr lang="en-US" dirty="0"/>
          </a:p>
        </p:txBody>
      </p:sp>
      <p:pic>
        <p:nvPicPr>
          <p:cNvPr id="6" name="Content Placeholder 5" descr="f5_2013012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92" t="1928" r="4419" b="10027"/>
          <a:stretch>
            <a:fillRect/>
          </a:stretch>
        </p:blipFill>
        <p:spPr>
          <a:xfrm>
            <a:off x="323999" y="827999"/>
            <a:ext cx="8585504" cy="55064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20272" y="3573016"/>
            <a:ext cx="216024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Sfc</a:t>
            </a:r>
            <a:r>
              <a:rPr lang="en-US" dirty="0" smtClean="0"/>
              <a:t> flow offshore (to SE) at CH70 ADCP on 29 Jan, then strong reversal to N by 2 Feb. Why?</a:t>
            </a:r>
            <a:endParaRPr lang="en-US" dirty="0"/>
          </a:p>
        </p:txBody>
      </p:sp>
      <p:pic>
        <p:nvPicPr>
          <p:cNvPr id="6" name="Content Placeholder 5" descr="f6_CH070-1302-Workhorse-ADCP-69p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911"/>
          <a:stretch>
            <a:fillRect/>
          </a:stretch>
        </p:blipFill>
        <p:spPr>
          <a:xfrm>
            <a:off x="71997" y="1296000"/>
            <a:ext cx="8998787" cy="5262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David Griffin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5576" y="1484784"/>
            <a:ext cx="28803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79712" y="2492896"/>
            <a:ext cx="14401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8571</TotalTime>
  <Words>568</Words>
  <Application>Microsoft Office PowerPoint</Application>
  <PresentationFormat>On-screen Show (4:3)</PresentationFormat>
  <Paragraphs>122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CSIRO_PowerPoint_120322</vt:lpstr>
      <vt:lpstr>Oceancurrent.imos.org.au</vt:lpstr>
      <vt:lpstr>Slide 2</vt:lpstr>
      <vt:lpstr>Slide 3</vt:lpstr>
      <vt:lpstr>18 Jan 2013: EAC as a laminar jet.  Cooler shore temperature south of Brisbane.</vt:lpstr>
      <vt:lpstr>Geostrophic upwelling along coast e.g. at Coffs</vt:lpstr>
      <vt:lpstr>EAC wrapping around an eddy off Sydney</vt:lpstr>
      <vt:lpstr>+11days: Much more cool water at shore.</vt:lpstr>
      <vt:lpstr>Strong upwelling-favourable wind on 28 Jan</vt:lpstr>
      <vt:lpstr>Sfc flow offshore (to SE) at CH70 ADCP on 29 Jan, then strong reversal to N by 2 Feb. Why?</vt:lpstr>
      <vt:lpstr>Cloudy, so SST no good. Radar seems to disagree with ADCPs</vt:lpstr>
      <vt:lpstr>SST better by 2 Feb. Radar and ADCP both show flow to N.</vt:lpstr>
      <vt:lpstr>5 Feb: 10km-dia eddy 20km south of ADCPs.</vt:lpstr>
      <vt:lpstr>Summary:</vt:lpstr>
      <vt:lpstr>21 June 2013 news item: Ocean currents too strong for NSW lobster fishers</vt:lpstr>
      <vt:lpstr>Cyclonic eddy formed off Newcastle on 5/3/13. Argo: 200m upward heave off JB 16/4/13</vt:lpstr>
      <vt:lpstr>Persistent northward flow  on shelf JB-Syd for 6 weeks</vt:lpstr>
      <vt:lpstr>23 April 2013</vt:lpstr>
      <vt:lpstr>16 May 2013</vt:lpstr>
      <vt:lpstr>31 May 2013</vt:lpstr>
      <vt:lpstr>16 June 2013</vt:lpstr>
      <vt:lpstr>9 May 2013 glider track: 23 Mar-28 May</vt:lpstr>
      <vt:lpstr>Summary</vt:lpstr>
      <vt:lpstr>Extreme current (and sea level) events in GAB</vt:lpstr>
      <vt:lpstr>SAIMOS ADCP data for 2010-2012 </vt:lpstr>
      <vt:lpstr>Slide 25</vt:lpstr>
      <vt:lpstr>21 May 2011 Pulse of flow to SE</vt:lpstr>
      <vt:lpstr>Westerly wind from small, deep low in GAB</vt:lpstr>
      <vt:lpstr>10 May 2012</vt:lpstr>
      <vt:lpstr>8 May 2012 </vt:lpstr>
      <vt:lpstr>5 Sep 2012 </vt:lpstr>
      <vt:lpstr>4 Sep 2012 </vt:lpstr>
      <vt:lpstr>Summary</vt:lpstr>
      <vt:lpstr>Conclusions</vt:lpstr>
      <vt:lpstr>Thank you</vt:lpstr>
      <vt:lpstr>Slide 35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Griffin, David (CMAR, Hobart)</dc:creator>
  <cp:lastModifiedBy>Griffin, David (CMAR, Hobart)</cp:lastModifiedBy>
  <cp:revision>188</cp:revision>
  <dcterms:created xsi:type="dcterms:W3CDTF">2012-09-09T04:58:54Z</dcterms:created>
  <dcterms:modified xsi:type="dcterms:W3CDTF">2013-07-10T11:15:58Z</dcterms:modified>
</cp:coreProperties>
</file>